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16" r:id="rId2"/>
    <p:sldId id="322" r:id="rId3"/>
    <p:sldId id="319" r:id="rId4"/>
    <p:sldId id="326" r:id="rId5"/>
    <p:sldId id="320" r:id="rId6"/>
    <p:sldId id="323" r:id="rId7"/>
    <p:sldId id="324" r:id="rId8"/>
    <p:sldId id="290" r:id="rId9"/>
    <p:sldId id="305" r:id="rId10"/>
    <p:sldId id="303" r:id="rId11"/>
    <p:sldId id="304" r:id="rId12"/>
    <p:sldId id="307" r:id="rId13"/>
    <p:sldId id="308" r:id="rId14"/>
    <p:sldId id="317" r:id="rId15"/>
    <p:sldId id="309" r:id="rId16"/>
    <p:sldId id="318" r:id="rId17"/>
    <p:sldId id="310" r:id="rId18"/>
    <p:sldId id="312" r:id="rId19"/>
    <p:sldId id="311" r:id="rId20"/>
    <p:sldId id="313" r:id="rId21"/>
    <p:sldId id="314" r:id="rId22"/>
    <p:sldId id="321" r:id="rId23"/>
    <p:sldId id="325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eshav1\My%20Documents\Book2.xlsx" TargetMode="External"/><Relationship Id="rId1" Type="http://schemas.openxmlformats.org/officeDocument/2006/relationships/image" Target="../media/image9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Keshav1\My%20Documents\Book2.xlsx" TargetMode="External"/><Relationship Id="rId1" Type="http://schemas.openxmlformats.org/officeDocument/2006/relationships/image" Target="../media/image9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591410018701846"/>
          <c:y val="0.20573244405536925"/>
          <c:w val="0.79242424972107839"/>
          <c:h val="0.66096780402449895"/>
        </c:manualLayout>
      </c:layout>
      <c:lineChart>
        <c:grouping val="standard"/>
        <c:ser>
          <c:idx val="0"/>
          <c:order val="0"/>
          <c:tx>
            <c:strRef>
              <c:f>Sheet1!$G$30</c:f>
              <c:strCache>
                <c:ptCount val="1"/>
                <c:pt idx="0">
                  <c:v>Alaknanda Badrinath</c:v>
                </c:pt>
              </c:strCache>
            </c:strRef>
          </c:tx>
          <c:spPr>
            <a:ln w="28575">
              <a:solidFill>
                <a:schemeClr val="tx1"/>
              </a:solidFill>
            </a:ln>
          </c:spPr>
          <c:marker>
            <c:spPr>
              <a:solidFill>
                <a:srgbClr val="FF0000"/>
              </a:solidFill>
              <a:ln w="28575">
                <a:solidFill>
                  <a:srgbClr val="FF0000"/>
                </a:solidFill>
              </a:ln>
            </c:spPr>
          </c:marker>
          <c:cat>
            <c:strRef>
              <c:f>Sheet1!$F$31:$F$42</c:f>
              <c:strCache>
                <c:ptCount val="12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Sheet1!$G$31:$G$42</c:f>
              <c:numCache>
                <c:formatCode>General</c:formatCode>
                <c:ptCount val="12"/>
                <c:pt idx="0">
                  <c:v>80</c:v>
                </c:pt>
                <c:pt idx="1">
                  <c:v>119</c:v>
                </c:pt>
                <c:pt idx="2">
                  <c:v>113</c:v>
                </c:pt>
                <c:pt idx="3">
                  <c:v>69</c:v>
                </c:pt>
                <c:pt idx="4">
                  <c:v>31</c:v>
                </c:pt>
                <c:pt idx="5">
                  <c:v>20.7</c:v>
                </c:pt>
                <c:pt idx="11">
                  <c:v>37.700000000000003</c:v>
                </c:pt>
              </c:numCache>
            </c:numRef>
          </c:val>
        </c:ser>
        <c:ser>
          <c:idx val="1"/>
          <c:order val="1"/>
          <c:tx>
            <c:strRef>
              <c:f>Sheet1!$H$30</c:f>
              <c:strCache>
                <c:ptCount val="1"/>
                <c:pt idx="0">
                  <c:v>Alaknanda Joshimath</c:v>
                </c:pt>
              </c:strCache>
            </c:strRef>
          </c:tx>
          <c:spPr>
            <a:ln w="28575"/>
          </c:spPr>
          <c:marker>
            <c:spPr>
              <a:ln w="28575"/>
            </c:spPr>
          </c:marker>
          <c:cat>
            <c:strRef>
              <c:f>Sheet1!$F$31:$F$42</c:f>
              <c:strCache>
                <c:ptCount val="12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Sheet1!$H$31:$H$42</c:f>
              <c:numCache>
                <c:formatCode>General</c:formatCode>
                <c:ptCount val="12"/>
                <c:pt idx="0">
                  <c:v>325.3</c:v>
                </c:pt>
                <c:pt idx="1">
                  <c:v>475</c:v>
                </c:pt>
                <c:pt idx="2">
                  <c:v>435</c:v>
                </c:pt>
                <c:pt idx="3">
                  <c:v>275.8</c:v>
                </c:pt>
                <c:pt idx="4">
                  <c:v>136.4</c:v>
                </c:pt>
                <c:pt idx="5">
                  <c:v>80</c:v>
                </c:pt>
                <c:pt idx="6">
                  <c:v>52.1</c:v>
                </c:pt>
                <c:pt idx="7">
                  <c:v>36.5</c:v>
                </c:pt>
                <c:pt idx="8">
                  <c:v>33.300000000000004</c:v>
                </c:pt>
                <c:pt idx="9">
                  <c:v>39.1</c:v>
                </c:pt>
                <c:pt idx="10">
                  <c:v>68.400000000000006</c:v>
                </c:pt>
                <c:pt idx="11">
                  <c:v>165.8</c:v>
                </c:pt>
              </c:numCache>
            </c:numRef>
          </c:val>
        </c:ser>
        <c:ser>
          <c:idx val="2"/>
          <c:order val="2"/>
          <c:tx>
            <c:strRef>
              <c:f>Sheet1!$I$30</c:f>
              <c:strCache>
                <c:ptCount val="1"/>
                <c:pt idx="0">
                  <c:v>Alaknanda Rudraprayag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triangle"/>
            <c:size val="5"/>
            <c:spPr>
              <a:solidFill>
                <a:srgbClr val="FF0000"/>
              </a:solidFill>
              <a:ln w="28575">
                <a:solidFill>
                  <a:srgbClr val="FF0000"/>
                </a:solidFill>
              </a:ln>
            </c:spPr>
          </c:marker>
          <c:cat>
            <c:strRef>
              <c:f>Sheet1!$F$31:$F$42</c:f>
              <c:strCache>
                <c:ptCount val="12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Sheet1!$I$31:$I$42</c:f>
              <c:numCache>
                <c:formatCode>General</c:formatCode>
                <c:ptCount val="12"/>
                <c:pt idx="0">
                  <c:v>480.5</c:v>
                </c:pt>
                <c:pt idx="1">
                  <c:v>944</c:v>
                </c:pt>
                <c:pt idx="2">
                  <c:v>1083.8</c:v>
                </c:pt>
                <c:pt idx="3">
                  <c:v>667.2</c:v>
                </c:pt>
                <c:pt idx="4">
                  <c:v>267.10000000000002</c:v>
                </c:pt>
                <c:pt idx="5">
                  <c:v>156</c:v>
                </c:pt>
                <c:pt idx="6">
                  <c:v>109.2</c:v>
                </c:pt>
                <c:pt idx="7">
                  <c:v>89.9</c:v>
                </c:pt>
                <c:pt idx="8">
                  <c:v>82.5</c:v>
                </c:pt>
                <c:pt idx="9">
                  <c:v>92.4</c:v>
                </c:pt>
                <c:pt idx="10">
                  <c:v>128.30000000000001</c:v>
                </c:pt>
                <c:pt idx="11">
                  <c:v>248</c:v>
                </c:pt>
              </c:numCache>
            </c:numRef>
          </c:val>
        </c:ser>
        <c:ser>
          <c:idx val="3"/>
          <c:order val="3"/>
          <c:tx>
            <c:strRef>
              <c:f>Sheet1!$J$30</c:f>
              <c:strCache>
                <c:ptCount val="1"/>
                <c:pt idx="0">
                  <c:v>Pindar Karnprayag</c:v>
                </c:pt>
              </c:strCache>
            </c:strRef>
          </c:tx>
          <c:spPr>
            <a:ln w="28575"/>
          </c:spPr>
          <c:marker>
            <c:spPr>
              <a:ln w="28575"/>
            </c:spPr>
          </c:marker>
          <c:cat>
            <c:strRef>
              <c:f>Sheet1!$F$31:$F$42</c:f>
              <c:strCache>
                <c:ptCount val="12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Sheet1!$J$31:$J$42</c:f>
              <c:numCache>
                <c:formatCode>General</c:formatCode>
                <c:ptCount val="12"/>
                <c:pt idx="0">
                  <c:v>68.099999999999994</c:v>
                </c:pt>
                <c:pt idx="1">
                  <c:v>182.8</c:v>
                </c:pt>
                <c:pt idx="2">
                  <c:v>257.7</c:v>
                </c:pt>
                <c:pt idx="3">
                  <c:v>182.6</c:v>
                </c:pt>
                <c:pt idx="4">
                  <c:v>79.5</c:v>
                </c:pt>
                <c:pt idx="5">
                  <c:v>43.5</c:v>
                </c:pt>
                <c:pt idx="6">
                  <c:v>30.2</c:v>
                </c:pt>
                <c:pt idx="7">
                  <c:v>24.3</c:v>
                </c:pt>
                <c:pt idx="8">
                  <c:v>22</c:v>
                </c:pt>
                <c:pt idx="9">
                  <c:v>24.5</c:v>
                </c:pt>
                <c:pt idx="10">
                  <c:v>29.7</c:v>
                </c:pt>
                <c:pt idx="11">
                  <c:v>42</c:v>
                </c:pt>
              </c:numCache>
            </c:numRef>
          </c:val>
        </c:ser>
        <c:ser>
          <c:idx val="4"/>
          <c:order val="4"/>
          <c:tx>
            <c:strRef>
              <c:f>Sheet1!$K$30</c:f>
              <c:strCache>
                <c:ptCount val="1"/>
                <c:pt idx="0">
                  <c:v>Mandakini Rudraprayag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</a:ln>
          </c:spPr>
          <c:marker>
            <c:symbol val="diamond"/>
            <c:size val="7"/>
            <c:spPr>
              <a:ln w="28575"/>
            </c:spPr>
          </c:marker>
          <c:cat>
            <c:strRef>
              <c:f>Sheet1!$F$31:$F$42</c:f>
              <c:strCache>
                <c:ptCount val="12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Sheet1!$K$31:$K$42</c:f>
              <c:numCache>
                <c:formatCode>General</c:formatCode>
                <c:ptCount val="12"/>
                <c:pt idx="0">
                  <c:v>84.9</c:v>
                </c:pt>
                <c:pt idx="1">
                  <c:v>234.6</c:v>
                </c:pt>
                <c:pt idx="2">
                  <c:v>303.2</c:v>
                </c:pt>
                <c:pt idx="3">
                  <c:v>178.5</c:v>
                </c:pt>
                <c:pt idx="4">
                  <c:v>75.099999999999994</c:v>
                </c:pt>
                <c:pt idx="5">
                  <c:v>41.7</c:v>
                </c:pt>
                <c:pt idx="6">
                  <c:v>25.7</c:v>
                </c:pt>
                <c:pt idx="7">
                  <c:v>20.6</c:v>
                </c:pt>
                <c:pt idx="8">
                  <c:v>19.600000000000001</c:v>
                </c:pt>
                <c:pt idx="9">
                  <c:v>25.5</c:v>
                </c:pt>
                <c:pt idx="10">
                  <c:v>35.6</c:v>
                </c:pt>
                <c:pt idx="11">
                  <c:v>46.4</c:v>
                </c:pt>
              </c:numCache>
            </c:numRef>
          </c:val>
        </c:ser>
        <c:ser>
          <c:idx val="5"/>
          <c:order val="5"/>
          <c:tx>
            <c:strRef>
              <c:f>Sheet1!$L$30</c:f>
              <c:strCache>
                <c:ptCount val="1"/>
                <c:pt idx="0">
                  <c:v>Bhagirathi Uttarkashi</c:v>
                </c:pt>
              </c:strCache>
            </c:strRef>
          </c:tx>
          <c:spPr>
            <a:ln w="28575">
              <a:solidFill>
                <a:srgbClr val="FF33CC"/>
              </a:solidFill>
            </a:ln>
          </c:spPr>
          <c:marker>
            <c:spPr>
              <a:solidFill>
                <a:srgbClr val="00B0F0"/>
              </a:solidFill>
              <a:ln w="28575">
                <a:solidFill>
                  <a:srgbClr val="FF33CC"/>
                </a:solidFill>
              </a:ln>
            </c:spPr>
          </c:marker>
          <c:cat>
            <c:strRef>
              <c:f>Sheet1!$F$31:$F$42</c:f>
              <c:strCache>
                <c:ptCount val="12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Sheet1!$L$31:$L$42</c:f>
              <c:numCache>
                <c:formatCode>General</c:formatCode>
                <c:ptCount val="12"/>
                <c:pt idx="0">
                  <c:v>235.7</c:v>
                </c:pt>
                <c:pt idx="1">
                  <c:v>439.9</c:v>
                </c:pt>
                <c:pt idx="2">
                  <c:v>475.7</c:v>
                </c:pt>
                <c:pt idx="3">
                  <c:v>275.5</c:v>
                </c:pt>
                <c:pt idx="4">
                  <c:v>107.4</c:v>
                </c:pt>
                <c:pt idx="5">
                  <c:v>59.7</c:v>
                </c:pt>
                <c:pt idx="6">
                  <c:v>43.1</c:v>
                </c:pt>
                <c:pt idx="7">
                  <c:v>34.5</c:v>
                </c:pt>
                <c:pt idx="8">
                  <c:v>32.9</c:v>
                </c:pt>
                <c:pt idx="9">
                  <c:v>38.5</c:v>
                </c:pt>
                <c:pt idx="10">
                  <c:v>59.9</c:v>
                </c:pt>
                <c:pt idx="11">
                  <c:v>122.3</c:v>
                </c:pt>
              </c:numCache>
            </c:numRef>
          </c:val>
        </c:ser>
        <c:ser>
          <c:idx val="6"/>
          <c:order val="6"/>
          <c:tx>
            <c:strRef>
              <c:f>Sheet1!$M$30</c:f>
              <c:strCache>
                <c:ptCount val="1"/>
                <c:pt idx="0">
                  <c:v>Bhagirathi Tehri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diamond"/>
            <c:size val="5"/>
            <c:spPr>
              <a:solidFill>
                <a:srgbClr val="FF0000"/>
              </a:solidFill>
              <a:ln w="28575">
                <a:solidFill>
                  <a:srgbClr val="FF0000"/>
                </a:solidFill>
              </a:ln>
            </c:spPr>
          </c:marker>
          <c:cat>
            <c:strRef>
              <c:f>Sheet1!$F$31:$F$42</c:f>
              <c:strCache>
                <c:ptCount val="12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Sheet1!$M$31:$M$42</c:f>
              <c:numCache>
                <c:formatCode>General</c:formatCode>
                <c:ptCount val="12"/>
                <c:pt idx="0">
                  <c:v>343.2</c:v>
                </c:pt>
                <c:pt idx="1">
                  <c:v>679.7</c:v>
                </c:pt>
                <c:pt idx="2">
                  <c:v>769.3</c:v>
                </c:pt>
                <c:pt idx="3">
                  <c:v>436.8</c:v>
                </c:pt>
                <c:pt idx="4">
                  <c:v>162.5</c:v>
                </c:pt>
                <c:pt idx="5">
                  <c:v>91.2</c:v>
                </c:pt>
                <c:pt idx="6">
                  <c:v>64.3</c:v>
                </c:pt>
                <c:pt idx="7">
                  <c:v>54.5</c:v>
                </c:pt>
                <c:pt idx="8">
                  <c:v>52.6</c:v>
                </c:pt>
                <c:pt idx="9">
                  <c:v>64.900000000000006</c:v>
                </c:pt>
                <c:pt idx="10">
                  <c:v>92.4</c:v>
                </c:pt>
                <c:pt idx="11">
                  <c:v>168.2</c:v>
                </c:pt>
              </c:numCache>
            </c:numRef>
          </c:val>
        </c:ser>
        <c:ser>
          <c:idx val="7"/>
          <c:order val="7"/>
          <c:tx>
            <c:strRef>
              <c:f>Sheet1!$N$30</c:f>
              <c:strCache>
                <c:ptCount val="1"/>
                <c:pt idx="0">
                  <c:v>Ganga Rishikesh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triangle"/>
            <c:size val="5"/>
            <c:spPr>
              <a:solidFill>
                <a:srgbClr val="0070C0"/>
              </a:solidFill>
              <a:ln w="28575">
                <a:solidFill>
                  <a:srgbClr val="0070C0"/>
                </a:solidFill>
              </a:ln>
            </c:spPr>
          </c:marker>
          <c:cat>
            <c:strRef>
              <c:f>Sheet1!$F$31:$F$42</c:f>
              <c:strCache>
                <c:ptCount val="12"/>
                <c:pt idx="0">
                  <c:v>Jun</c:v>
                </c:pt>
                <c:pt idx="1">
                  <c:v>Jul</c:v>
                </c:pt>
                <c:pt idx="2">
                  <c:v>Aug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Feb</c:v>
                </c:pt>
                <c:pt idx="9">
                  <c:v>March</c:v>
                </c:pt>
                <c:pt idx="10">
                  <c:v>April</c:v>
                </c:pt>
                <c:pt idx="11">
                  <c:v>May</c:v>
                </c:pt>
              </c:strCache>
            </c:strRef>
          </c:cat>
          <c:val>
            <c:numRef>
              <c:f>Sheet1!$N$31:$N$42</c:f>
              <c:numCache>
                <c:formatCode>General</c:formatCode>
                <c:ptCount val="12"/>
                <c:pt idx="0">
                  <c:v>897.2</c:v>
                </c:pt>
                <c:pt idx="1">
                  <c:v>2064.4</c:v>
                </c:pt>
                <c:pt idx="2">
                  <c:v>2681.4</c:v>
                </c:pt>
                <c:pt idx="3">
                  <c:v>1524.6</c:v>
                </c:pt>
                <c:pt idx="4">
                  <c:v>500</c:v>
                </c:pt>
                <c:pt idx="5">
                  <c:v>275.7</c:v>
                </c:pt>
                <c:pt idx="6">
                  <c:v>198.2</c:v>
                </c:pt>
                <c:pt idx="7">
                  <c:v>168.8</c:v>
                </c:pt>
                <c:pt idx="8">
                  <c:v>164.7</c:v>
                </c:pt>
                <c:pt idx="9">
                  <c:v>195.6</c:v>
                </c:pt>
                <c:pt idx="10">
                  <c:v>257.10000000000002</c:v>
                </c:pt>
                <c:pt idx="11">
                  <c:v>419.9</c:v>
                </c:pt>
              </c:numCache>
            </c:numRef>
          </c:val>
        </c:ser>
        <c:marker val="1"/>
        <c:axId val="66943616"/>
        <c:axId val="66953984"/>
      </c:lineChart>
      <c:catAx>
        <c:axId val="66943616"/>
        <c:scaling>
          <c:orientation val="minMax"/>
        </c:scaling>
        <c:axPos val="b"/>
        <c:majorGridlines>
          <c:spPr>
            <a:ln>
              <a:prstDash val="sysDot"/>
            </a:ln>
          </c:spPr>
        </c:majorGridlines>
        <c:majorTickMark val="none"/>
        <c:tickLblPos val="nextTo"/>
        <c:txPr>
          <a:bodyPr/>
          <a:lstStyle/>
          <a:p>
            <a:pPr>
              <a:defRPr lang="en-US" sz="14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66953984"/>
        <c:crosses val="autoZero"/>
        <c:auto val="1"/>
        <c:lblAlgn val="ctr"/>
        <c:lblOffset val="100"/>
      </c:catAx>
      <c:valAx>
        <c:axId val="66953984"/>
        <c:scaling>
          <c:orientation val="minMax"/>
          <c:max val="3000"/>
          <c:min val="0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r>
                  <a:rPr lang="en-US" sz="16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Discharge (cumec)</a:t>
                </a:r>
              </a:p>
            </c:rich>
          </c:tx>
          <c:layout>
            <c:manualLayout>
              <c:xMode val="edge"/>
              <c:yMode val="edge"/>
              <c:x val="4.0676105390672285E-3"/>
              <c:y val="0.3306523184601925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66943616"/>
        <c:crosses val="autoZero"/>
        <c:crossBetween val="between"/>
        <c:majorUnit val="200"/>
        <c:minorUnit val="100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dk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7.4301652660389919E-2"/>
          <c:y val="2.0768583676286128E-2"/>
          <c:w val="0.84211017200831562"/>
          <c:h val="0.15038154521104619"/>
        </c:manualLayout>
      </c:layout>
      <c:txPr>
        <a:bodyPr/>
        <a:lstStyle/>
        <a:p>
          <a:pPr>
            <a:defRPr 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en-US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632420091324211"/>
          <c:y val="0.31294865485564455"/>
          <c:w val="0.70249054673250588"/>
          <c:h val="0.52401706036745244"/>
        </c:manualLayout>
      </c:layout>
      <c:lineChart>
        <c:grouping val="standard"/>
        <c:ser>
          <c:idx val="0"/>
          <c:order val="0"/>
          <c:tx>
            <c:strRef>
              <c:f>Sheet2!$C$7</c:f>
              <c:strCache>
                <c:ptCount val="1"/>
                <c:pt idx="0">
                  <c:v>Alaknanda Joshimath</c:v>
                </c:pt>
              </c:strCache>
            </c:strRef>
          </c:tx>
          <c:cat>
            <c:strRef>
              <c:f>Sheet2!$B$8:$B$13</c:f>
              <c:strCache>
                <c:ptCount val="6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March</c:v>
                </c:pt>
                <c:pt idx="5">
                  <c:v>April</c:v>
                </c:pt>
              </c:strCache>
            </c:strRef>
          </c:cat>
          <c:val>
            <c:numRef>
              <c:f>Sheet2!$C$8:$C$13</c:f>
              <c:numCache>
                <c:formatCode>General</c:formatCode>
                <c:ptCount val="6"/>
                <c:pt idx="0">
                  <c:v>77.5</c:v>
                </c:pt>
                <c:pt idx="1">
                  <c:v>51.1</c:v>
                </c:pt>
                <c:pt idx="2">
                  <c:v>35.200000000000003</c:v>
                </c:pt>
                <c:pt idx="3">
                  <c:v>32</c:v>
                </c:pt>
                <c:pt idx="4">
                  <c:v>37.5</c:v>
                </c:pt>
                <c:pt idx="5">
                  <c:v>64.3</c:v>
                </c:pt>
              </c:numCache>
            </c:numRef>
          </c:val>
        </c:ser>
        <c:ser>
          <c:idx val="1"/>
          <c:order val="1"/>
          <c:tx>
            <c:strRef>
              <c:f>Sheet2!$D$7</c:f>
              <c:strCache>
                <c:ptCount val="1"/>
                <c:pt idx="0">
                  <c:v>Alaknanda Rudraprayag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triang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Sheet2!$B$8:$B$13</c:f>
              <c:strCache>
                <c:ptCount val="6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March</c:v>
                </c:pt>
                <c:pt idx="5">
                  <c:v>April</c:v>
                </c:pt>
              </c:strCache>
            </c:strRef>
          </c:cat>
          <c:val>
            <c:numRef>
              <c:f>Sheet2!$D$8:$D$13</c:f>
              <c:numCache>
                <c:formatCode>General</c:formatCode>
                <c:ptCount val="6"/>
                <c:pt idx="0">
                  <c:v>156</c:v>
                </c:pt>
                <c:pt idx="1">
                  <c:v>109.2</c:v>
                </c:pt>
                <c:pt idx="2">
                  <c:v>89.9</c:v>
                </c:pt>
                <c:pt idx="3">
                  <c:v>82.5</c:v>
                </c:pt>
                <c:pt idx="4">
                  <c:v>92.4</c:v>
                </c:pt>
                <c:pt idx="5">
                  <c:v>128.30000000000001</c:v>
                </c:pt>
              </c:numCache>
            </c:numRef>
          </c:val>
        </c:ser>
        <c:ser>
          <c:idx val="2"/>
          <c:order val="2"/>
          <c:tx>
            <c:strRef>
              <c:f>Sheet2!$E$7</c:f>
              <c:strCache>
                <c:ptCount val="1"/>
                <c:pt idx="0">
                  <c:v>Pindar Karnprayag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triangle"/>
            <c:size val="7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Sheet2!$B$8:$B$13</c:f>
              <c:strCache>
                <c:ptCount val="6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March</c:v>
                </c:pt>
                <c:pt idx="5">
                  <c:v>April</c:v>
                </c:pt>
              </c:strCache>
            </c:strRef>
          </c:cat>
          <c:val>
            <c:numRef>
              <c:f>Sheet2!$E$8:$E$13</c:f>
              <c:numCache>
                <c:formatCode>General</c:formatCode>
                <c:ptCount val="6"/>
                <c:pt idx="0">
                  <c:v>43.5</c:v>
                </c:pt>
                <c:pt idx="1">
                  <c:v>30.2</c:v>
                </c:pt>
                <c:pt idx="2">
                  <c:v>24.3</c:v>
                </c:pt>
                <c:pt idx="3">
                  <c:v>22</c:v>
                </c:pt>
                <c:pt idx="4">
                  <c:v>24.5</c:v>
                </c:pt>
                <c:pt idx="5">
                  <c:v>29.7</c:v>
                </c:pt>
              </c:numCache>
            </c:numRef>
          </c:val>
        </c:ser>
        <c:ser>
          <c:idx val="3"/>
          <c:order val="3"/>
          <c:tx>
            <c:strRef>
              <c:f>Sheet2!$F$7</c:f>
              <c:strCache>
                <c:ptCount val="1"/>
                <c:pt idx="0">
                  <c:v>Mandakini Rudraprayag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Sheet2!$B$8:$B$13</c:f>
              <c:strCache>
                <c:ptCount val="6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March</c:v>
                </c:pt>
                <c:pt idx="5">
                  <c:v>April</c:v>
                </c:pt>
              </c:strCache>
            </c:strRef>
          </c:cat>
          <c:val>
            <c:numRef>
              <c:f>Sheet2!$F$8:$F$13</c:f>
              <c:numCache>
                <c:formatCode>General</c:formatCode>
                <c:ptCount val="6"/>
                <c:pt idx="0">
                  <c:v>41.7</c:v>
                </c:pt>
                <c:pt idx="1">
                  <c:v>25.7</c:v>
                </c:pt>
                <c:pt idx="2">
                  <c:v>20.6</c:v>
                </c:pt>
                <c:pt idx="3">
                  <c:v>19.600000000000001</c:v>
                </c:pt>
                <c:pt idx="4">
                  <c:v>25.5</c:v>
                </c:pt>
                <c:pt idx="5">
                  <c:v>35.6</c:v>
                </c:pt>
              </c:numCache>
            </c:numRef>
          </c:val>
        </c:ser>
        <c:ser>
          <c:idx val="4"/>
          <c:order val="4"/>
          <c:tx>
            <c:strRef>
              <c:f>Sheet2!$G$7</c:f>
              <c:strCache>
                <c:ptCount val="1"/>
                <c:pt idx="0">
                  <c:v>Bhagirathi Uttarkashi</c:v>
                </c:pt>
              </c:strCache>
            </c:strRef>
          </c:tx>
          <c:spPr>
            <a:ln>
              <a:solidFill>
                <a:srgbClr val="FF33CC"/>
              </a:solidFill>
            </a:ln>
          </c:spPr>
          <c:marker>
            <c:symbol val="circle"/>
            <c:size val="7"/>
            <c:spPr>
              <a:ln>
                <a:solidFill>
                  <a:srgbClr val="FF33CC"/>
                </a:solidFill>
              </a:ln>
            </c:spPr>
          </c:marker>
          <c:cat>
            <c:strRef>
              <c:f>Sheet2!$B$8:$B$13</c:f>
              <c:strCache>
                <c:ptCount val="6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March</c:v>
                </c:pt>
                <c:pt idx="5">
                  <c:v>April</c:v>
                </c:pt>
              </c:strCache>
            </c:strRef>
          </c:cat>
          <c:val>
            <c:numRef>
              <c:f>Sheet2!$G$8:$G$13</c:f>
              <c:numCache>
                <c:formatCode>General</c:formatCode>
                <c:ptCount val="6"/>
                <c:pt idx="0">
                  <c:v>59.7</c:v>
                </c:pt>
                <c:pt idx="1">
                  <c:v>43.1</c:v>
                </c:pt>
                <c:pt idx="2">
                  <c:v>34.5</c:v>
                </c:pt>
                <c:pt idx="3">
                  <c:v>32.9</c:v>
                </c:pt>
                <c:pt idx="4">
                  <c:v>38.5</c:v>
                </c:pt>
                <c:pt idx="5">
                  <c:v>59.9</c:v>
                </c:pt>
              </c:numCache>
            </c:numRef>
          </c:val>
        </c:ser>
        <c:ser>
          <c:idx val="5"/>
          <c:order val="5"/>
          <c:tx>
            <c:strRef>
              <c:f>Sheet2!$H$7</c:f>
              <c:strCache>
                <c:ptCount val="1"/>
                <c:pt idx="0">
                  <c:v>Bhagirathi Tehri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Sheet2!$B$8:$B$13</c:f>
              <c:strCache>
                <c:ptCount val="6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March</c:v>
                </c:pt>
                <c:pt idx="5">
                  <c:v>April</c:v>
                </c:pt>
              </c:strCache>
            </c:strRef>
          </c:cat>
          <c:val>
            <c:numRef>
              <c:f>Sheet2!$H$8:$H$13</c:f>
              <c:numCache>
                <c:formatCode>General</c:formatCode>
                <c:ptCount val="6"/>
                <c:pt idx="0">
                  <c:v>91.2</c:v>
                </c:pt>
                <c:pt idx="1">
                  <c:v>64.3</c:v>
                </c:pt>
                <c:pt idx="2">
                  <c:v>54.5</c:v>
                </c:pt>
                <c:pt idx="3">
                  <c:v>52.6</c:v>
                </c:pt>
                <c:pt idx="4">
                  <c:v>64.900000000000006</c:v>
                </c:pt>
                <c:pt idx="5">
                  <c:v>92.4</c:v>
                </c:pt>
              </c:numCache>
            </c:numRef>
          </c:val>
        </c:ser>
        <c:ser>
          <c:idx val="6"/>
          <c:order val="6"/>
          <c:tx>
            <c:strRef>
              <c:f>Sheet2!$I$7</c:f>
              <c:strCache>
                <c:ptCount val="1"/>
                <c:pt idx="0">
                  <c:v>Ganga Rishikesh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triangle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Sheet2!$B$8:$B$13</c:f>
              <c:strCache>
                <c:ptCount val="6"/>
                <c:pt idx="0">
                  <c:v>Nov</c:v>
                </c:pt>
                <c:pt idx="1">
                  <c:v>Dec</c:v>
                </c:pt>
                <c:pt idx="2">
                  <c:v>Jan</c:v>
                </c:pt>
                <c:pt idx="3">
                  <c:v>Feb</c:v>
                </c:pt>
                <c:pt idx="4">
                  <c:v>March</c:v>
                </c:pt>
                <c:pt idx="5">
                  <c:v>April</c:v>
                </c:pt>
              </c:strCache>
            </c:strRef>
          </c:cat>
          <c:val>
            <c:numRef>
              <c:f>Sheet2!$I$8:$I$13</c:f>
              <c:numCache>
                <c:formatCode>General</c:formatCode>
                <c:ptCount val="6"/>
                <c:pt idx="0">
                  <c:v>275.7</c:v>
                </c:pt>
                <c:pt idx="1">
                  <c:v>198.2</c:v>
                </c:pt>
                <c:pt idx="2">
                  <c:v>168.8</c:v>
                </c:pt>
                <c:pt idx="3">
                  <c:v>164.7</c:v>
                </c:pt>
                <c:pt idx="4">
                  <c:v>195.6</c:v>
                </c:pt>
                <c:pt idx="5">
                  <c:v>257.10000000000002</c:v>
                </c:pt>
              </c:numCache>
            </c:numRef>
          </c:val>
        </c:ser>
        <c:marker val="1"/>
        <c:axId val="65819776"/>
        <c:axId val="65821696"/>
      </c:lineChart>
      <c:catAx>
        <c:axId val="65819776"/>
        <c:scaling>
          <c:orientation val="minMax"/>
        </c:scaling>
        <c:axPos val="b"/>
        <c:majorGridlines>
          <c:spPr>
            <a:ln>
              <a:prstDash val="sysDot"/>
            </a:ln>
          </c:spPr>
        </c:majorGridlines>
        <c:majorTickMark val="none"/>
        <c:tickLblPos val="nextTo"/>
        <c:txPr>
          <a:bodyPr/>
          <a:lstStyle/>
          <a:p>
            <a:pPr>
              <a:defRPr lang="en-US"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5821696"/>
        <c:crosses val="autoZero"/>
        <c:auto val="1"/>
        <c:lblAlgn val="ctr"/>
        <c:lblOffset val="100"/>
      </c:catAx>
      <c:valAx>
        <c:axId val="65821696"/>
        <c:scaling>
          <c:orientation val="minMax"/>
          <c:max val="300"/>
          <c:min val="0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lang="en-US" sz="1400">
                    <a:latin typeface="Arial" pitchFamily="34" charset="0"/>
                    <a:cs typeface="Arial" pitchFamily="34" charset="0"/>
                  </a:defRPr>
                </a:pPr>
                <a:r>
                  <a:rPr lang="en-US" sz="1400">
                    <a:latin typeface="Arial" pitchFamily="34" charset="0"/>
                    <a:cs typeface="Arial" pitchFamily="34" charset="0"/>
                  </a:rPr>
                  <a:t>Discharge (cumec)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5819776"/>
        <c:crosses val="autoZero"/>
        <c:crossBetween val="between"/>
        <c:majorUnit val="25"/>
        <c:minorUnit val="10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r"/>
      <c:layout>
        <c:manualLayout>
          <c:xMode val="edge"/>
          <c:yMode val="edge"/>
          <c:x val="0"/>
          <c:y val="4.9121719160104965E-2"/>
          <c:w val="0.86335179500867465"/>
          <c:h val="0.24214107611548571"/>
        </c:manualLayout>
      </c:layout>
      <c:txPr>
        <a:bodyPr/>
        <a:lstStyle/>
        <a:p>
          <a:pPr>
            <a:defRPr lang="en-US" sz="1400"/>
          </a:pPr>
          <a:endParaRPr lang="en-US"/>
        </a:p>
      </c:txPr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F35D-8D4E-4261-9E4A-D67703D712D2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D120-3768-4E6B-9D19-90F53311E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F35D-8D4E-4261-9E4A-D67703D712D2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D120-3768-4E6B-9D19-90F53311E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F35D-8D4E-4261-9E4A-D67703D712D2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D120-3768-4E6B-9D19-90F53311E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F35D-8D4E-4261-9E4A-D67703D712D2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D120-3768-4E6B-9D19-90F53311E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F35D-8D4E-4261-9E4A-D67703D712D2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D120-3768-4E6B-9D19-90F53311E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F35D-8D4E-4261-9E4A-D67703D712D2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D120-3768-4E6B-9D19-90F53311E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F35D-8D4E-4261-9E4A-D67703D712D2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D120-3768-4E6B-9D19-90F53311E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F35D-8D4E-4261-9E4A-D67703D712D2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D120-3768-4E6B-9D19-90F53311E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F35D-8D4E-4261-9E4A-D67703D712D2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D120-3768-4E6B-9D19-90F53311E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F35D-8D4E-4261-9E4A-D67703D712D2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D120-3768-4E6B-9D19-90F53311E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F35D-8D4E-4261-9E4A-D67703D712D2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30D120-3768-4E6B-9D19-90F53311E8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DAF35D-8D4E-4261-9E4A-D67703D712D2}" type="datetimeFigureOut">
              <a:rPr lang="en-US" smtClean="0"/>
              <a:pPr/>
              <a:t>2/6/2015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30D120-3768-4E6B-9D19-90F53311E89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-mob-camera\New Folder (2)\100_13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4801" cy="68961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19050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Environmental Flow Issues in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Ganga</a:t>
            </a: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Basin </a:t>
            </a:r>
          </a:p>
          <a:p>
            <a:pPr algn="ctr">
              <a:buNone/>
            </a:pPr>
            <a:endParaRPr lang="en-US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By</a:t>
            </a:r>
          </a:p>
          <a:p>
            <a:pPr algn="ctr">
              <a:buNone/>
            </a:pPr>
            <a:endParaRPr lang="en-US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N.N.Rai</a:t>
            </a:r>
            <a:endParaRPr lang="en-US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Director, Hydrology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Central Water Commission</a:t>
            </a:r>
            <a:endParaRPr lang="en-US" sz="2400" b="1" dirty="0">
              <a:solidFill>
                <a:srgbClr val="FFC0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8915400" cy="5334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Avg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monthly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pattern in Himalayan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533400" y="914400"/>
          <a:ext cx="79248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4572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monthly non-monsoon flow pattern in Himalayan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762000"/>
          <a:ext cx="44958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Content Placeholder 3" descr="Ganga-G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664" y="533400"/>
            <a:ext cx="5253336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7200" y="53340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minimum monthly flows at different locations are about  25 to 50% of the average monthly flow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    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 and Post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Tehri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flow pattern at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Rishikesh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81533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609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Tehri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dam commissioned in July 2006, Multipurpose project (3.54 BCM Gross, 2.615 BCM live storage, provision of 2.70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lakh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ha additional irrigation, stabilization of 6.04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lakh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ha command in U.P., Drinking water 162 MGD to Delhi, 108 MGD to U.P., 1000 MW power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762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 and Post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Maneri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Bhali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flow pattern at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Uttarkashi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hart 2"/>
          <p:cNvPicPr/>
          <p:nvPr/>
        </p:nvPicPr>
        <p:blipFill>
          <a:blip r:embed="rId2"/>
          <a:srcRect b="-76"/>
          <a:stretch>
            <a:fillRect/>
          </a:stretch>
        </p:blipFill>
        <p:spPr bwMode="auto">
          <a:xfrm>
            <a:off x="533400" y="1313645"/>
            <a:ext cx="8229599" cy="5239555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4572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Consumptive use of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Ganga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water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70867"/>
            <a:ext cx="4648200" cy="308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Documents and Settings\Keshav1\Desktop\Ganga cana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5867399" cy="3200400"/>
          </a:xfrm>
          <a:prstGeom prst="rect">
            <a:avLst/>
          </a:prstGeom>
          <a:noFill/>
        </p:spPr>
      </p:pic>
      <p:pic>
        <p:nvPicPr>
          <p:cNvPr id="1028" name="Picture 4" descr="C:\Documents and Settings\Keshav1\Desktop\Narora barrag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810000"/>
            <a:ext cx="4495799" cy="3048000"/>
          </a:xfrm>
          <a:prstGeom prst="rect">
            <a:avLst/>
          </a:prstGeom>
          <a:noFill/>
        </p:spPr>
      </p:pic>
      <p:pic>
        <p:nvPicPr>
          <p:cNvPr id="1029" name="Picture 5" descr="C:\Documents and Settings\Keshav1\Desktop\Ganga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609599"/>
            <a:ext cx="3276600" cy="3943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3810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Monthly % diversion of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water from Hardwar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2189340"/>
          <a:ext cx="8229600" cy="4395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4419600"/>
              </a:tblGrid>
              <a:tr h="590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Month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Mangal"/>
                        </a:rPr>
                        <a:t>Average Diversion (%)</a:t>
                      </a:r>
                      <a:endPara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17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January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76</a:t>
                      </a:r>
                      <a:endPara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7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February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75</a:t>
                      </a:r>
                      <a:endPara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7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March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79</a:t>
                      </a:r>
                      <a:endPara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7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April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76</a:t>
                      </a:r>
                      <a:endPara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7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May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57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7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June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41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7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July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18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7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August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7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September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7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October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25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7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November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17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December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73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685800"/>
            <a:ext cx="899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Irrigation potential created up to year 2012-13 – 6.99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lakh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ha</a:t>
            </a:r>
          </a:p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Ganga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canal – 297.35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cumec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Kharif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) with a cushion of 41.50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cumec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future provision)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- 164.25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cumec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(Rabi)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Eastern canal – 164.25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cumec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Kharif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only)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Upper, Middle and Lower canal – 21 districts-5.14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crore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population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Flow dependability of Water Resources Projects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724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867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Type of Project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Flow Dependability or </a:t>
                      </a:r>
                      <a:r>
                        <a:rPr lang="en-US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Exceedance</a:t>
                      </a: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 Probability in Percent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SimulationTime Unit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44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Irrigantion Project without pondage 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75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Instantaneous discharge every day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344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Irrigation project with pondage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75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 day to 10 days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44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RoR HE Project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90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10-daily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344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Drinking Water and industrial water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Nearly 100</a:t>
                      </a:r>
                      <a:endPara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daily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533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E-flows recommendations of different studies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229600" cy="5562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Sub-committee on “Minimum Environmental/ Ecological Flows in Rivers” under the chairmanship of Member(RM), CWC</a:t>
            </a:r>
          </a:p>
          <a:p>
            <a:pPr algn="just">
              <a:buNone/>
            </a:pPr>
            <a:r>
              <a:rPr lang="en-US" sz="2000" dirty="0" smtClean="0"/>
              <a:t>	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allocation of 10 to 20 percent of MAR temporally distributed as per natural FDC (derived based on runoff data series available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upto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1990) may be reserved for environmental needs of Himalayan rivers</a:t>
            </a:r>
          </a:p>
          <a:p>
            <a:pPr algn="just">
              <a:buNone/>
            </a:pP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Alaknanda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-Bhagirathi basins Study –AHEC, IIT-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Roorkee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environmental flow assessment based on EMC-HMD approach lies between 5 to 25 percent of MAR (mean annual runoff)</a:t>
            </a:r>
          </a:p>
          <a:p>
            <a:pPr>
              <a:buNone/>
            </a:pPr>
            <a:endParaRPr lang="en-US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Report 107- International Water Management Institute (IWMI)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just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4724400"/>
          <a:ext cx="7772400" cy="1137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5400"/>
                <a:gridCol w="1295400"/>
                <a:gridCol w="1295400"/>
                <a:gridCol w="1295400"/>
                <a:gridCol w="1295400"/>
                <a:gridCol w="12954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kumimoji="0" lang="en-US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EWR estimates </a:t>
                      </a:r>
                      <a:r>
                        <a:rPr kumimoji="0" lang="en-US" sz="2000" b="1" i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(% natural MAR)</a:t>
                      </a:r>
                      <a:r>
                        <a:rPr kumimoji="0" lang="en-US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Class A</a:t>
                      </a:r>
                      <a:endParaRPr lang="en-US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Class B</a:t>
                      </a:r>
                      <a:endParaRPr lang="en-US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Class C</a:t>
                      </a:r>
                      <a:endParaRPr lang="en-US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Class D</a:t>
                      </a:r>
                      <a:endParaRPr lang="en-US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Class E</a:t>
                      </a:r>
                      <a:endParaRPr lang="en-US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Class F</a:t>
                      </a:r>
                      <a:endParaRPr lang="en-US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67.6</a:t>
                      </a:r>
                      <a:endParaRPr lang="en-US" sz="1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44.2</a:t>
                      </a:r>
                      <a:endParaRPr lang="en-US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28.9</a:t>
                      </a:r>
                      <a:endParaRPr lang="en-US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20.0</a:t>
                      </a:r>
                      <a:endParaRPr lang="en-US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14.9</a:t>
                      </a:r>
                      <a:endParaRPr lang="en-US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12.1</a:t>
                      </a:r>
                      <a:endParaRPr lang="en-US" sz="1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59436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 ecosystems may, in principle, be maintained in a reasonable state even with 10-20% of natural MAR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IIT Consortium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001000" cy="5715000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</a:t>
            </a:r>
            <a:r>
              <a:rPr lang="en-US" sz="3600" b="1" dirty="0" err="1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Ganga</a:t>
            </a:r>
            <a:endParaRPr lang="en-US" sz="3600" b="1" dirty="0" smtClean="0">
              <a:solidFill>
                <a:srgbClr val="0039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just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 to 75 percent of natural flows during lean period (January and February). During wet period, the recommended e-flows varies from 29 to 36.5 percent of natural flows. Overall, about one third of natural flows are recommended for e-flows annually</a:t>
            </a:r>
          </a:p>
          <a:p>
            <a:pPr algn="just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Other </a:t>
            </a:r>
            <a:r>
              <a:rPr lang="en-US" sz="3600" b="1" dirty="0" err="1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Ganga</a:t>
            </a:r>
            <a:r>
              <a:rPr lang="en-US" sz="3600" b="1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Segment-Recommendations are based on WWF study</a:t>
            </a:r>
          </a:p>
          <a:p>
            <a:pPr algn="just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just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recommended E-flows at various locations have expressed as a percentage of natural Mean Annual Runoff (MAR). The recommended E-flows varies from 45 percent to 72 percent of MAR in normal year.  During drought years, recommended E-flows varies from 14 to 44 percent of MAR</a:t>
            </a:r>
          </a:p>
          <a:p>
            <a:pPr algn="just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0039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Major concern</a:t>
            </a:r>
          </a:p>
          <a:p>
            <a:pPr algn="just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Considering average non-monsoon monthly diversion of about 75% of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Ganga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water from Hardwar for Agriculture and drinking water  how the recommendations for other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Ganga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Segment can be implemented?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533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of Inter-Ministerial  Group on Upper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030208"/>
          <a:ext cx="8763000" cy="5653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583"/>
                <a:gridCol w="6085417"/>
              </a:tblGrid>
              <a:tr h="7237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Period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Arial"/>
                          <a:ea typeface="Calibri"/>
                          <a:cs typeface="Times New Roman"/>
                        </a:rPr>
                        <a:t>Recommended e-flows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890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May-September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25 % of daily uninterrupted flows in the river with the stipulation that the total inflow in river would not be less than 30% of the flows in the season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7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April, October and November</a:t>
                      </a:r>
                      <a:endParaRPr lang="en-US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25 % of daily uninterrupted flows in the river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103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December-March</a:t>
                      </a:r>
                      <a:endParaRPr lang="en-US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30% of daily uninterrupted flows in the river with 50% of flows for such rivers where the average monthly river flow during lean season (December-March) is less than 10 % of the of the average monthly river flow during high flow 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season (</a:t>
                      </a: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Calibri"/>
                          <a:cs typeface="Times New Roman"/>
                        </a:rPr>
                        <a:t>May-September) and 40 % where the average monthly river flow during lean season (December-March) is between 10-15 % of the of the average monthly river flow during high flow season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/>
          <a:lstStyle/>
          <a:p>
            <a:r>
              <a:rPr lang="en-US" dirty="0" smtClean="0"/>
              <a:t>Environment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12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flows is </a:t>
            </a:r>
            <a:r>
              <a:rPr lang="en-US" sz="4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ecologically acceptable flow regime </a:t>
            </a:r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designed to maintain a river in an agreed or predetermined state</a:t>
            </a:r>
          </a:p>
          <a:p>
            <a:pPr algn="just"/>
            <a:endParaRPr lang="en-US" sz="4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components of the hydrological regime have certain ecological significance</a:t>
            </a:r>
          </a:p>
          <a:p>
            <a:pPr algn="just">
              <a:buNone/>
            </a:pPr>
            <a:endParaRPr lang="en-US" sz="4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flows of different frequency are important for channel maintenance, bird breeding, wetland flooding and maintenance of riparian vegetation</a:t>
            </a:r>
          </a:p>
          <a:p>
            <a:pPr algn="just"/>
            <a:endParaRPr lang="en-US" sz="4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Moderate flows may be critical for cycling of organic matter from river banks and for fish migration</a:t>
            </a:r>
          </a:p>
          <a:p>
            <a:pPr algn="just"/>
            <a:endParaRPr lang="en-US" sz="4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flows of different magnitudes are important for algae control, water quality maintenance and the use of the river by local people.</a:t>
            </a:r>
          </a:p>
          <a:p>
            <a:endParaRPr lang="en-US" sz="4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763000" cy="457200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Alaknanda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-Bhagirathi basins Study - Wildlife Institute of India (WII)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38912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Flows required in the </a:t>
            </a:r>
            <a:r>
              <a:rPr lang="en-IN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Alaknanda</a:t>
            </a:r>
            <a:r>
              <a:rPr lang="e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Bhagirathi basins only for the dry zone of HEP has been estimated based on (</a:t>
            </a:r>
            <a:r>
              <a:rPr lang="en-IN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Environmental Management Class of the rivers and (ii) Ecological requirement of fishes. </a:t>
            </a:r>
          </a:p>
          <a:p>
            <a:pPr algn="just">
              <a:buNone/>
            </a:pPr>
            <a:endParaRPr lang="en-IN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r>
              <a:rPr lang="e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Flow Required (</a:t>
            </a:r>
            <a:r>
              <a:rPr lang="en-IN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cumec</a:t>
            </a:r>
            <a:r>
              <a:rPr lang="e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to sustain </a:t>
            </a:r>
            <a:r>
              <a:rPr lang="en-IN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riverine</a:t>
            </a:r>
            <a:r>
              <a:rPr lang="e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ecology with special reference to fishes in the dry zones of HEPs in the </a:t>
            </a:r>
            <a:r>
              <a:rPr lang="en-IN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Alaknanda</a:t>
            </a:r>
            <a:r>
              <a:rPr lang="e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Bhagirathi basins based on ecological requirements of fishes was calculated as 20% of monthly average of flow during dry season (November to March), 25% of monthly average of flow from October and April, and 30% of monthly average of high flow season from May to September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Chopra Committee Report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12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committee recommended E-flows of 50% during the lean season and 30% during the remaining non-monsoon months till such time as a decision is taken on the E-flows by  IITs-consortium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791200"/>
          </a:xfrm>
        </p:spPr>
        <p:txBody>
          <a:bodyPr>
            <a:normAutofit fontScale="47500" lnSpcReduction="20000"/>
          </a:bodyPr>
          <a:lstStyle/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en-US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allocation of water for environmental needs should not be decided in isolation. A fine balance between development and environmental needs should be maintained. </a:t>
            </a:r>
          </a:p>
          <a:p>
            <a:pPr lvl="0" algn="just"/>
            <a:endParaRPr lang="en-US" sz="4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 study of each basin/sub-basin covering the ecological characteristics of river and E-flow requirements should be carried out. </a:t>
            </a:r>
          </a:p>
          <a:p>
            <a:pPr algn="just">
              <a:buNone/>
            </a:pPr>
            <a:endParaRPr lang="en-US" sz="4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en-US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should be a well defined procedure for assessing the requirement of E-flows for any project during project specific EIA and </a:t>
            </a:r>
            <a:r>
              <a:rPr lang="en-US" sz="4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EMPstudies</a:t>
            </a:r>
            <a:r>
              <a:rPr lang="en-US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lvl="0" algn="just"/>
            <a:endParaRPr lang="en-US" sz="4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en-US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Hydraulic rating cum habitat simulation methods may be applied initially to assess e-flow requirements. When data availability improves, other comprehensive methods such as holistic approach etc may be used.  </a:t>
            </a:r>
          </a:p>
          <a:p>
            <a:pPr lvl="0" algn="just"/>
            <a:endParaRPr lang="en-US" sz="4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precise assessment of E-flows, being multi-disciplinary in nature, is still at evolving stage, broad allocations may be made based on the study carried out by WII i.e. </a:t>
            </a:r>
            <a:r>
              <a:rPr lang="e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 of monthly average of flow during dry season (November to March), 25% of monthly average of flow from October and April, and 30% of monthly average of high flow season from May to September.</a:t>
            </a:r>
          </a:p>
          <a:p>
            <a:pPr algn="just">
              <a:buFont typeface="Wingdings" pitchFamily="2" charset="2"/>
              <a:buChar char="§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urgent need to increase the irrigation efficiency in a phased manner to make more water available in river during the lean months</a:t>
            </a:r>
          </a:p>
          <a:p>
            <a:pPr algn="just">
              <a:buFont typeface="Wingdings" pitchFamily="2" charset="2"/>
              <a:buChar char="§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Considering the population and consumptive uses in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basin,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water in river during the lean months can be made available either by river interlinking or storing the surplus water during the monsoon.</a:t>
            </a:r>
          </a:p>
          <a:p>
            <a:pPr>
              <a:buFont typeface="Wingdings" pitchFamily="2" charset="2"/>
              <a:buChar char="§"/>
            </a:pP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5" descr="Purying looking downstr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9213" y="0"/>
            <a:ext cx="9193213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590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</a:t>
            </a:r>
            <a:r>
              <a:rPr lang="en-US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7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Drainage area map of </a:t>
            </a:r>
            <a:r>
              <a:rPr lang="en-US" dirty="0" err="1" smtClean="0"/>
              <a:t>Ganga</a:t>
            </a:r>
            <a:endParaRPr lang="en-US" dirty="0"/>
          </a:p>
        </p:txBody>
      </p:sp>
      <p:pic>
        <p:nvPicPr>
          <p:cNvPr id="1026" name="Picture 2" descr="C:\Documents and Settings\Keshav1\Desktop\EF\Ganga-map-Farakk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1" y="609600"/>
            <a:ext cx="8686800" cy="6141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15112"/>
          </a:xfrm>
        </p:spPr>
        <p:txBody>
          <a:bodyPr>
            <a:noAutofit/>
          </a:bodyPr>
          <a:lstStyle/>
          <a:p>
            <a:r>
              <a:rPr lang="en-US" sz="3600" dirty="0" smtClean="0"/>
              <a:t>Rainfall scenario in </a:t>
            </a:r>
            <a:r>
              <a:rPr lang="en-US" sz="3600" dirty="0" err="1" smtClean="0"/>
              <a:t>Ganga</a:t>
            </a:r>
            <a:r>
              <a:rPr lang="en-US" sz="3600" dirty="0" smtClean="0"/>
              <a:t> basin</a:t>
            </a:r>
            <a:endParaRPr lang="en-US" sz="3600" dirty="0"/>
          </a:p>
        </p:txBody>
      </p:sp>
      <p:pic>
        <p:nvPicPr>
          <p:cNvPr id="6" name="Content Placeholder 5" descr="Gangatrm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609600"/>
            <a:ext cx="8458200" cy="6248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Important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410200"/>
          </a:xfrm>
        </p:spPr>
        <p:txBody>
          <a:bodyPr>
            <a:no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Drainage area of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Ganga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basin in India       			861452 sq.km</a:t>
            </a:r>
          </a:p>
          <a:p>
            <a:pPr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    (26% of GA of India)</a:t>
            </a: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 annual runoff (MAF)				525.02 BCM</a:t>
            </a: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Glacier  runoff						3% of MAF</a:t>
            </a:r>
          </a:p>
          <a:p>
            <a:pPr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(Source: IWMI RR 150)</a:t>
            </a: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Seasonal snow melt 		  			1% of MAF</a:t>
            </a:r>
          </a:p>
          <a:p>
            <a:pPr>
              <a:buNone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(Source: IWMI RR 150) 	</a:t>
            </a: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Utilizable surface water resources in India			690 BCM</a:t>
            </a: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Utilizable GW resources in India				431 BCM</a:t>
            </a: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Utilizable surface water resources in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Ganga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basin		250 BCM (36%)</a:t>
            </a:r>
          </a:p>
          <a:p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Replenishable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GW resource in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Ganga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basin			170.99 BCM</a:t>
            </a: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in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Ganga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basin (yr 2010)			505.54 million</a:t>
            </a: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capita water availability in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Ganga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basin (yr 2010)		1039 cubic meter							&lt;1700</a:t>
            </a: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storage created so far in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Ganga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basin			48.748 BCM</a:t>
            </a: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storage in projects under construction			7.703 BCM						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 is Water Scarce: and is moving towards an ‘Absolute Water Scarcity’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0864" y="1295400"/>
            <a:ext cx="7789488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18031" y="0"/>
          <a:ext cx="9125969" cy="6858000"/>
        </p:xfrm>
        <a:graphic>
          <a:graphicData uri="http://schemas.openxmlformats.org/presentationml/2006/ole">
            <p:oleObj spid="_x0000_s3074" r:id="rId3" imgW="8910000" imgH="6885000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533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Himalayan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Documents and Settings\Keshav1\Desktop\Ganga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85464"/>
            <a:ext cx="7823536" cy="637253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486400" y="5410201"/>
            <a:ext cx="2209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Hardwar -23029 sq.km</a:t>
            </a:r>
          </a:p>
          <a:p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Deoprayag-19600 sq.km</a:t>
            </a:r>
          </a:p>
          <a:p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Rudraprayag-10675 sq.km</a:t>
            </a:r>
          </a:p>
          <a:p>
            <a:r>
              <a:rPr lang="en-US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Joshimath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4508 sq.km</a:t>
            </a:r>
          </a:p>
          <a:p>
            <a:r>
              <a:rPr lang="en-US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Tehri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7208 sq.km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annual rainfall pattern of Himalayan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Ganga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Keshav1\Desktop\Ganga-EF\TRMM-Ganga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955" y="1523999"/>
            <a:ext cx="9152489" cy="51054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990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annual yield of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Ganga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at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Rishikesh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: 24.63 BCM, Nov-Apr : 3.48 BCM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2477</TotalTime>
  <Words>1044</Words>
  <Application>Microsoft Office PowerPoint</Application>
  <PresentationFormat>On-screen Show (4:3)</PresentationFormat>
  <Paragraphs>170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Flow</vt:lpstr>
      <vt:lpstr>Adobe Acrobat Document</vt:lpstr>
      <vt:lpstr>Slide 1</vt:lpstr>
      <vt:lpstr>Environment flow</vt:lpstr>
      <vt:lpstr>Drainage area map of Ganga</vt:lpstr>
      <vt:lpstr>Rainfall scenario in Ganga basin</vt:lpstr>
      <vt:lpstr>Important facts</vt:lpstr>
      <vt:lpstr>India is Water Scarce: and is moving towards an ‘Absolute Water Scarcity’</vt:lpstr>
      <vt:lpstr>Slide 7</vt:lpstr>
      <vt:lpstr>Himalayan Ganga</vt:lpstr>
      <vt:lpstr>Average annual rainfall pattern of Himalayan Ganga</vt:lpstr>
      <vt:lpstr>         Avg monthly Flow pattern in Himalayan Ganga</vt:lpstr>
      <vt:lpstr>Avg monthly non-monsoon flow pattern in Himalayan Ganga</vt:lpstr>
      <vt:lpstr>      Pre and Post Tehri flow pattern at Rishikesh</vt:lpstr>
      <vt:lpstr>Pre and Post Maneri Bhali flow pattern at Uttarkashi</vt:lpstr>
      <vt:lpstr>Consumptive use of Ganga water</vt:lpstr>
      <vt:lpstr>Monthly % diversion of Ganga water from Hardwar</vt:lpstr>
      <vt:lpstr>Flow dependability of Water Resources Projects</vt:lpstr>
      <vt:lpstr>E-flows recommendations of different studies</vt:lpstr>
      <vt:lpstr> IIT Consortium Report</vt:lpstr>
      <vt:lpstr>Report of Inter-Ministerial  Group on Upper Ganga</vt:lpstr>
      <vt:lpstr>Alaknanda-Bhagirathi basins Study - Wildlife Institute of India (WII)</vt:lpstr>
      <vt:lpstr>Chopra Committee Report</vt:lpstr>
      <vt:lpstr>Conclusions</vt:lpstr>
      <vt:lpstr>Conclusions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Flow</dc:title>
  <dc:creator>Keshav</dc:creator>
  <cp:lastModifiedBy>NNRAI</cp:lastModifiedBy>
  <cp:revision>186</cp:revision>
  <dcterms:created xsi:type="dcterms:W3CDTF">2014-06-28T05:50:09Z</dcterms:created>
  <dcterms:modified xsi:type="dcterms:W3CDTF">2015-02-05T18:46:45Z</dcterms:modified>
</cp:coreProperties>
</file>